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62" d="100"/>
          <a:sy n="62" d="100"/>
        </p:scale>
        <p:origin x="6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说明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事实信息</a:t>
            </a:r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湛蓝天空下覆盖着铝盘的现代建筑正面的低角度外视图"/>
          <p:cNvSpPr>
            <a:spLocks noGrp="1"/>
          </p:cNvSpPr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多云天空下现代曲线建筑的低角度视图"/>
          <p:cNvSpPr>
            <a:spLocks noGrp="1"/>
          </p:cNvSpPr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从带玻璃面板的白色现代建筑内仰望明亮、局部多云天空的视图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40169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晴朗明亮天空下伊朗德黑兰的阿扎迪塔的低角度视图"/>
          <p:cNvSpPr>
            <a:spLocks noGrp="1"/>
          </p:cNvSpPr>
          <p:nvPr>
            <p:ph type="pic" idx="21"/>
          </p:nvPr>
        </p:nvSpPr>
        <p:spPr>
          <a:xfrm>
            <a:off x="0" y="-1282700"/>
            <a:ext cx="24384000" cy="16281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从石头结构内望向楼梯和湛蓝天空的视图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23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一座白色现代建筑，玻璃面板映衬着湛蓝的天空"/>
          <p:cNvSpPr>
            <a:spLocks noGrp="1"/>
          </p:cNvSpPr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幻灯片标题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幻灯片副标题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61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局部多云天空下中国山东青岛一座现代贝壳桥的一角"/>
          <p:cNvSpPr>
            <a:spLocks noGrp="1"/>
          </p:cNvSpPr>
          <p:nvPr>
            <p:ph type="pic" idx="22"/>
          </p:nvPr>
        </p:nvSpPr>
        <p:spPr>
          <a:xfrm>
            <a:off x="9271000" y="1263848"/>
            <a:ext cx="16773843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Data is Personal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 is Personal</a:t>
            </a:r>
          </a:p>
        </p:txBody>
      </p:sp>
      <p:sp>
        <p:nvSpPr>
          <p:cNvPr id="152" name="Attitudes and Perceptions of Data Visualization in Rural Pennsylvania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1365469">
              <a:lnSpc>
                <a:spcPct val="80000"/>
              </a:lnSpc>
              <a:defRPr sz="6496" spc="-129"/>
            </a:lvl1pPr>
          </a:lstStyle>
          <a:p>
            <a:r>
              <a:t>Attitudes and Perceptions of Data Visualization in Rural Pennsylvania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6" name="critiques of clarity and aesthetics often blurred together for our participants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critiques of clarity and aesthetics often blurred together for our participants</a:t>
            </a:r>
          </a:p>
          <a:p>
            <a:r>
              <a:t>16 participants identified color as a distinguishing factor</a:t>
            </a:r>
          </a:p>
          <a:p>
            <a:r>
              <a:t>often ambiguous as to whether color referenced general appeal or an improved visual encoding</a:t>
            </a:r>
          </a:p>
        </p:txBody>
      </p:sp>
      <p:pic>
        <p:nvPicPr>
          <p:cNvPr id="197" name="局部多云天空下中国山东青岛一座现代贝壳桥的一角" descr="局部多云天空下中国山东青岛一座现代贝壳桥的一角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/>
          <a:stretch>
            <a:fillRect/>
          </a:stretch>
        </p:blipFill>
        <p:spPr>
          <a:xfrm>
            <a:off x="14253027" y="152251"/>
            <a:ext cx="8851226" cy="5376150"/>
          </a:xfrm>
          <a:prstGeom prst="rect">
            <a:avLst/>
          </a:prstGeom>
        </p:spPr>
      </p:pic>
      <p:sp>
        <p:nvSpPr>
          <p:cNvPr id="198" name="Graph G and 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Graph G and I</a:t>
            </a:r>
          </a:p>
        </p:txBody>
      </p:sp>
      <p:pic>
        <p:nvPicPr>
          <p:cNvPr id="199" name="截屏2023-02-13 下午3.04.51.png" descr="截屏2023-02-13 下午3.04.5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2553" y="6144331"/>
            <a:ext cx="8412056" cy="69571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2" name="Graph J received the most polarizing rankings of any chart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Graph J received the most polarizing rankings of any chart</a:t>
            </a:r>
          </a:p>
          <a:p>
            <a:r>
              <a:t>Participants who had positive feelings about infographics (Graphs F and J) found them to be clear (5), simple (5), and attractive (8)</a:t>
            </a:r>
          </a:p>
          <a:p>
            <a:r>
              <a:t>infographics were often rated lower by older people</a:t>
            </a:r>
          </a:p>
        </p:txBody>
      </p:sp>
      <p:pic>
        <p:nvPicPr>
          <p:cNvPr id="203" name="局部多云天空下中国山东青岛一座现代贝壳桥的一角" descr="局部多云天空下中国山东青岛一座现代贝壳桥的一角"/>
          <p:cNvPicPr>
            <a:picLocks noGrp="1" noChangeAspect="1"/>
          </p:cNvPicPr>
          <p:nvPr>
            <p:ph type="pic" idx="2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068786" y="3551943"/>
            <a:ext cx="13154190" cy="7559880"/>
          </a:xfrm>
          <a:prstGeom prst="rect">
            <a:avLst/>
          </a:prstGeom>
        </p:spPr>
      </p:pic>
      <p:sp>
        <p:nvSpPr>
          <p:cNvPr id="204" name="Infograph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Infographics</a:t>
            </a:r>
          </a:p>
        </p:txBody>
      </p:sp>
      <p:sp>
        <p:nvSpPr>
          <p:cNvPr id="205" name="矩形"/>
          <p:cNvSpPr/>
          <p:nvPr/>
        </p:nvSpPr>
        <p:spPr>
          <a:xfrm>
            <a:off x="21375932" y="3648172"/>
            <a:ext cx="2757187" cy="7367344"/>
          </a:xfrm>
          <a:prstGeom prst="rect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6" name="矩形"/>
          <p:cNvSpPr/>
          <p:nvPr/>
        </p:nvSpPr>
        <p:spPr>
          <a:xfrm>
            <a:off x="18005778" y="6211967"/>
            <a:ext cx="3326273" cy="2510556"/>
          </a:xfrm>
          <a:prstGeom prst="rect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9" name="Source is irrelevant (9): expressed that the source does not impact the data and/or presentation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99872" indent="-499872" defTabSz="1999437">
              <a:spcBef>
                <a:spcPts val="3600"/>
              </a:spcBef>
              <a:defRPr sz="3936"/>
            </a:pPr>
            <a:r>
              <a:t>Source is irrelevant (9): expressed that the source does not impact the data and/or presentation. </a:t>
            </a:r>
          </a:p>
          <a:p>
            <a:pPr marL="499872" indent="-499872" defTabSz="1999437">
              <a:spcBef>
                <a:spcPts val="3600"/>
              </a:spcBef>
              <a:defRPr sz="3936"/>
            </a:pPr>
            <a:r>
              <a:t>Ranked on other criteria (5): expressed that their initial ranking was based on other criteria (visuals, interest) and that criteria had not changed. </a:t>
            </a:r>
          </a:p>
          <a:p>
            <a:pPr marL="499872" indent="-499872" defTabSz="1999437">
              <a:spcBef>
                <a:spcPts val="3600"/>
              </a:spcBef>
              <a:defRPr sz="3936"/>
            </a:pPr>
            <a:r>
              <a:t>No reason(4) :could not (or was not willing to) articulate any reason for maintaining their rankings </a:t>
            </a:r>
          </a:p>
          <a:p>
            <a:pPr marL="499872" indent="-499872" defTabSz="1999437">
              <a:spcBef>
                <a:spcPts val="3600"/>
              </a:spcBef>
              <a:defRPr sz="3936"/>
            </a:pPr>
            <a:r>
              <a:t>All sources are trusted (3): perceived that all sources were equally trustworthy. </a:t>
            </a:r>
          </a:p>
        </p:txBody>
      </p:sp>
      <p:pic>
        <p:nvPicPr>
          <p:cNvPr id="210" name="局部多云天空下中国山东青岛一座现代贝壳桥的一角" descr="局部多云天空下中国山东青岛一座现代贝壳桥的一角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/>
          <a:stretch>
            <a:fillRect/>
          </a:stretch>
        </p:blipFill>
        <p:spPr>
          <a:xfrm>
            <a:off x="12192000" y="2231184"/>
            <a:ext cx="10916874" cy="9253534"/>
          </a:xfrm>
          <a:prstGeom prst="rect">
            <a:avLst/>
          </a:prstGeom>
        </p:spPr>
      </p:pic>
      <p:sp>
        <p:nvSpPr>
          <p:cNvPr id="211" name="Unchanged rank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413955">
              <a:defRPr sz="8415" spc="-168"/>
            </a:lvl1pPr>
          </a:lstStyle>
          <a:p>
            <a:r>
              <a:t>Unchanged ranking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Encounters with data can be manipulated by several factors"/>
          <p:cNvSpPr txBox="1">
            <a:spLocks noGrp="1"/>
          </p:cNvSpPr>
          <p:nvPr>
            <p:ph type="body" idx="21"/>
          </p:nvPr>
        </p:nvSpPr>
        <p:spPr>
          <a:xfrm>
            <a:off x="1206500" y="2372962"/>
            <a:ext cx="10692098" cy="130955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437514">
              <a:defRPr sz="3921"/>
            </a:lvl1pPr>
          </a:lstStyle>
          <a:p>
            <a:r>
              <a:t>Encounters with data can be manipulated by several factors</a:t>
            </a:r>
          </a:p>
        </p:txBody>
      </p:sp>
      <p:sp>
        <p:nvSpPr>
          <p:cNvPr id="155" name="Experience or education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99872" indent="-499872" defTabSz="1999437">
              <a:spcBef>
                <a:spcPts val="3600"/>
              </a:spcBef>
              <a:defRPr sz="3936"/>
            </a:pPr>
            <a:r>
              <a:t>Experience or education</a:t>
            </a:r>
          </a:p>
          <a:p>
            <a:pPr marL="499872" indent="-499872" defTabSz="1999437">
              <a:spcBef>
                <a:spcPts val="3600"/>
              </a:spcBef>
              <a:defRPr sz="3936"/>
            </a:pPr>
            <a:r>
              <a:t>Biases</a:t>
            </a:r>
          </a:p>
          <a:p>
            <a:pPr marL="499872" indent="-499872" defTabSz="1999437">
              <a:spcBef>
                <a:spcPts val="3600"/>
              </a:spcBef>
              <a:defRPr sz="3936"/>
            </a:pPr>
            <a:r>
              <a:t>Attention</a:t>
            </a:r>
          </a:p>
          <a:p>
            <a:pPr marL="499872" indent="-499872" defTabSz="1999437">
              <a:spcBef>
                <a:spcPts val="3600"/>
              </a:spcBef>
              <a:defRPr sz="3936"/>
            </a:pPr>
            <a:r>
              <a:t>Focus on people in rural settings is motivated by </a:t>
            </a:r>
          </a:p>
          <a:p>
            <a:pPr marL="999744" lvl="1" indent="-499872" defTabSz="1999437">
              <a:spcBef>
                <a:spcPts val="3600"/>
              </a:spcBef>
              <a:defRPr sz="3936"/>
            </a:pPr>
            <a:r>
              <a:t>The population’s absence in the visualization literature</a:t>
            </a:r>
          </a:p>
          <a:p>
            <a:pPr marL="999744" lvl="1" indent="-499872" defTabSz="1999437">
              <a:spcBef>
                <a:spcPts val="3600"/>
              </a:spcBef>
              <a:defRPr sz="3936"/>
            </a:pPr>
            <a:r>
              <a:t>Gaps in education, income</a:t>
            </a:r>
          </a:p>
          <a:p>
            <a:pPr marL="999744" lvl="1" indent="-499872" defTabSz="1999437">
              <a:spcBef>
                <a:spcPts val="3600"/>
              </a:spcBef>
              <a:defRPr sz="3936"/>
            </a:pPr>
            <a:r>
              <a:t>Literacy may impact perceptions of data visualizations</a:t>
            </a:r>
          </a:p>
        </p:txBody>
      </p:sp>
      <p:pic>
        <p:nvPicPr>
          <p:cNvPr id="156" name="局部多云天空下中国山东青岛一座现代贝壳桥的一角" descr="局部多云天空下中国山东青岛一座现代贝壳桥的一角"/>
          <p:cNvPicPr>
            <a:picLocks noGrp="1" noChangeAspect="1"/>
          </p:cNvPicPr>
          <p:nvPr>
            <p:ph type="pic" idx="2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57" name="Backgrou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Background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0" name="Visual Literacy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Visual Literacy</a:t>
            </a:r>
          </a:p>
          <a:p>
            <a:pPr lvl="1"/>
            <a:r>
              <a:t>capability of a person “to read, comprehend, and interpret” graphs</a:t>
            </a:r>
          </a:p>
          <a:p>
            <a:r>
              <a:t>What can cause problems?</a:t>
            </a:r>
          </a:p>
          <a:p>
            <a:pPr lvl="1"/>
            <a:r>
              <a:t>New graphic representation without training</a:t>
            </a:r>
          </a:p>
          <a:p>
            <a:pPr lvl="1"/>
            <a:r>
              <a:t>Lack of familiarity</a:t>
            </a:r>
          </a:p>
        </p:txBody>
      </p:sp>
      <p:pic>
        <p:nvPicPr>
          <p:cNvPr id="161" name="局部多云天空下中国山东青岛一座现代贝壳桥的一角" descr="局部多云天空下中国山东青岛一座现代贝壳桥的一角"/>
          <p:cNvPicPr>
            <a:picLocks noGrp="1" noChangeAspect="1"/>
          </p:cNvPicPr>
          <p:nvPr>
            <p:ph type="pic" idx="2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62" name="Which visualizations do people understan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65469">
              <a:defRPr sz="4760" spc="-95"/>
            </a:lvl1pPr>
          </a:lstStyle>
          <a:p>
            <a:r>
              <a:t>Which visualizations do people understand?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10 different data visualizations that broadly involve the impact of drugs in the United States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10 different data visualizations that broadly involve the impact of drugs in the United States</a:t>
            </a:r>
          </a:p>
          <a:p>
            <a:r>
              <a:t>Charts were chosen to represent a diverse set of features, including form, visual appeal, and source</a:t>
            </a:r>
          </a:p>
          <a:p>
            <a:r>
              <a:t>Each chart was presented to participants in color on individual sheets of paper.</a:t>
            </a:r>
          </a:p>
        </p:txBody>
      </p:sp>
      <p:pic>
        <p:nvPicPr>
          <p:cNvPr id="166" name="局部多云天空下中国山东青岛一座现代贝壳桥的一角" descr="局部多云天空下中国山东青岛一座现代贝壳桥的一角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/>
          <a:stretch>
            <a:fillRect/>
          </a:stretch>
        </p:blipFill>
        <p:spPr>
          <a:xfrm>
            <a:off x="12729180" y="270867"/>
            <a:ext cx="10687253" cy="13174125"/>
          </a:xfrm>
          <a:prstGeom prst="rect">
            <a:avLst/>
          </a:prstGeom>
        </p:spPr>
      </p:pic>
      <p:sp>
        <p:nvSpPr>
          <p:cNvPr id="167" name="Proced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Procedure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articipant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r>
              <a:t>Participants</a:t>
            </a:r>
          </a:p>
        </p:txBody>
      </p:sp>
      <p:sp>
        <p:nvSpPr>
          <p:cNvPr id="170" name="Staff members at a local university. Participants largely identified as working in food services as cashier, line server, prep kitchen, or management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91312" indent="-591312" defTabSz="2365188">
              <a:spcBef>
                <a:spcPts val="4300"/>
              </a:spcBef>
              <a:defRPr sz="4656"/>
            </a:pPr>
            <a:r>
              <a:t>Staff members at a local university. Participants largely identified as working in food services as cashier, line server, prep kitchen, or management. </a:t>
            </a:r>
          </a:p>
          <a:p>
            <a:pPr marL="591312" indent="-591312" defTabSz="2365188">
              <a:spcBef>
                <a:spcPts val="4300"/>
              </a:spcBef>
              <a:defRPr sz="4656"/>
            </a:pPr>
            <a:r>
              <a:t>Employees at a local construction site. Participants largely identified as working in demolition or labor. </a:t>
            </a:r>
          </a:p>
          <a:p>
            <a:pPr marL="591312" indent="-591312" defTabSz="2365188">
              <a:spcBef>
                <a:spcPts val="4300"/>
              </a:spcBef>
              <a:defRPr sz="4656"/>
            </a:pPr>
            <a:r>
              <a:t>Visitors of a local farmers market. Participants were diverse in their backgrounds and occupations. </a:t>
            </a:r>
          </a:p>
        </p:txBody>
      </p:sp>
      <p:pic>
        <p:nvPicPr>
          <p:cNvPr id="171" name="局部多云天空下中国山东青岛一座现代贝壳桥的一角" descr="局部多云天空下中国山东青岛一座现代贝壳桥的一角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/>
          <a:stretch>
            <a:fillRect/>
          </a:stretch>
        </p:blipFill>
        <p:spPr>
          <a:xfrm>
            <a:off x="12192000" y="2112483"/>
            <a:ext cx="10916874" cy="9490935"/>
          </a:xfrm>
          <a:prstGeom prst="rect">
            <a:avLst/>
          </a:prstGeom>
        </p:spPr>
      </p:pic>
      <p:sp>
        <p:nvSpPr>
          <p:cNvPr id="172" name="Proced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Procedure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5" name="Age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60831" indent="-560831" defTabSz="2243271">
              <a:spcBef>
                <a:spcPts val="4100"/>
              </a:spcBef>
              <a:defRPr sz="4416"/>
            </a:pPr>
            <a:r>
              <a:t>Age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t>School district, 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t>Political affiliation (“very liberal”(1) to “very conservative”(7))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t>Familiarity with graphs and charts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t>Educational background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t>The extent to which they had been personally impacted by drugs and/or addiction </a:t>
            </a:r>
          </a:p>
        </p:txBody>
      </p:sp>
      <p:pic>
        <p:nvPicPr>
          <p:cNvPr id="176" name="局部多云天空下中国山东青岛一座现代贝壳桥的一角" descr="局部多云天空下中国山东青岛一座现代贝壳桥的一角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/>
          <a:stretch>
            <a:fillRect/>
          </a:stretch>
        </p:blipFill>
        <p:spPr>
          <a:xfrm>
            <a:off x="12192000" y="2112483"/>
            <a:ext cx="10916874" cy="9490935"/>
          </a:xfrm>
          <a:prstGeom prst="rect">
            <a:avLst/>
          </a:prstGeom>
        </p:spPr>
      </p:pic>
      <p:sp>
        <p:nvSpPr>
          <p:cNvPr id="177" name="Proced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Procedure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Introduction and consent.…"/>
          <p:cNvSpPr txBox="1">
            <a:spLocks noGrp="1"/>
          </p:cNvSpPr>
          <p:nvPr>
            <p:ph type="body" sz="half" idx="1"/>
          </p:nvPr>
        </p:nvSpPr>
        <p:spPr>
          <a:xfrm>
            <a:off x="1206500" y="3902632"/>
            <a:ext cx="9779000" cy="8256630"/>
          </a:xfrm>
          <a:prstGeom prst="rect">
            <a:avLst/>
          </a:prstGeom>
        </p:spPr>
        <p:txBody>
          <a:bodyPr/>
          <a:lstStyle/>
          <a:p>
            <a:pPr marL="711200" indent="-711200" defTabSz="1950671">
              <a:spcBef>
                <a:spcPts val="3600"/>
              </a:spcBef>
              <a:buSzPct val="100000"/>
              <a:buAutoNum type="arabicPeriod"/>
              <a:defRPr sz="3840"/>
            </a:pPr>
            <a:r>
              <a:t>Introduction and consent.</a:t>
            </a:r>
          </a:p>
          <a:p>
            <a:pPr marL="711200" indent="-711200" defTabSz="1950671">
              <a:spcBef>
                <a:spcPts val="3600"/>
              </a:spcBef>
              <a:buSzPct val="100000"/>
              <a:buAutoNum type="arabicPeriod"/>
              <a:defRPr sz="3840"/>
            </a:pPr>
            <a:r>
              <a:t>Graphs presentation and ranking. </a:t>
            </a:r>
          </a:p>
          <a:p>
            <a:pPr marL="1422400" lvl="1" indent="-711200" defTabSz="1950671">
              <a:spcBef>
                <a:spcPts val="3600"/>
              </a:spcBef>
              <a:buSzPct val="100000"/>
              <a:buAutoNum type="arabicPeriod"/>
              <a:defRPr sz="3840"/>
            </a:pPr>
            <a:r>
              <a:t>“Based on how useful they are to you, arrange the graphs from most useful to least useful” </a:t>
            </a:r>
          </a:p>
          <a:p>
            <a:pPr marL="1422400" lvl="1" indent="-711200" defTabSz="1950671">
              <a:spcBef>
                <a:spcPts val="3600"/>
              </a:spcBef>
              <a:buSzPct val="100000"/>
              <a:buAutoNum type="arabicPeriod"/>
              <a:defRPr sz="3840"/>
            </a:pPr>
            <a:r>
              <a:t>‘useful’ was successful in encouraging the participants to express opinions</a:t>
            </a:r>
          </a:p>
          <a:p>
            <a:pPr marL="711200" indent="-711200" defTabSz="1950671">
              <a:spcBef>
                <a:spcPts val="3600"/>
              </a:spcBef>
              <a:buSzPct val="100000"/>
              <a:buAutoNum type="arabicPeriod"/>
              <a:defRPr sz="3840"/>
            </a:pPr>
            <a:r>
              <a:t>Sources are revealed</a:t>
            </a:r>
          </a:p>
          <a:p>
            <a:pPr marL="711200" indent="-711200" defTabSz="1950671">
              <a:spcBef>
                <a:spcPts val="3600"/>
              </a:spcBef>
              <a:buSzPct val="100000"/>
              <a:buAutoNum type="arabicPeriod"/>
              <a:defRPr sz="3840"/>
            </a:pPr>
            <a:r>
              <a:t>Demographics questions (collected after the interview)</a:t>
            </a:r>
          </a:p>
        </p:txBody>
      </p:sp>
      <p:pic>
        <p:nvPicPr>
          <p:cNvPr id="181" name="局部多云天空下中国山东青岛一座现代贝壳桥的一角" descr="局部多云天空下中国山东青岛一座现代贝壳桥的一角"/>
          <p:cNvPicPr>
            <a:picLocks noGrp="1" noChangeAspect="1"/>
          </p:cNvPicPr>
          <p:nvPr>
            <p:ph type="pic" idx="2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82" name="Proced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Procedure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幻灯片副标题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5" name="The most common codes associated with graphs across our interviews are as follows: Colorful (29) , Confusing (29), Clear (26), Simple (26), Relatable (21), Attractive (20), Informative (19), Cluttered (17)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48639" indent="-548639" defTabSz="2194505">
              <a:spcBef>
                <a:spcPts val="4000"/>
              </a:spcBef>
              <a:defRPr sz="4319"/>
            </a:pPr>
            <a:r>
              <a:t>The most common codes associated with graphs across our interviews are as follows: Colorful (29) , Confusing (29), Clear (26), Simple (26), Relatable (21), Attractive (20), Informative (19), Cluttered (17)</a:t>
            </a:r>
          </a:p>
          <a:p>
            <a:pPr marL="548639" indent="-548639" defTabSz="2194505">
              <a:spcBef>
                <a:spcPts val="4000"/>
              </a:spcBef>
              <a:defRPr sz="4319"/>
            </a:pPr>
            <a:r>
              <a:t>gravitated towards straightforward visual encodings</a:t>
            </a:r>
          </a:p>
          <a:p>
            <a:pPr marL="548639" indent="-548639" defTabSz="2194505">
              <a:spcBef>
                <a:spcPts val="4000"/>
              </a:spcBef>
              <a:defRPr sz="4319"/>
            </a:pPr>
            <a:r>
              <a:t>Simple bar graphs (Graphs A, B) and line graphs (Graph I) emerged as among our more highly ranked charts</a:t>
            </a:r>
          </a:p>
        </p:txBody>
      </p:sp>
      <p:pic>
        <p:nvPicPr>
          <p:cNvPr id="186" name="局部多云天空下中国山东青岛一座现代贝壳桥的一角" descr="局部多云天空下中国山东青岛一座现代贝壳桥的一角"/>
          <p:cNvPicPr>
            <a:picLocks noGrp="1" noChangeAspect="1"/>
          </p:cNvPicPr>
          <p:nvPr>
            <p:ph type="pic" idx="2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659849" y="4593649"/>
            <a:ext cx="12591884" cy="7012415"/>
          </a:xfrm>
          <a:prstGeom prst="rect">
            <a:avLst/>
          </a:prstGeom>
        </p:spPr>
      </p:pic>
      <p:sp>
        <p:nvSpPr>
          <p:cNvPr id="187" name="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Analysis</a:t>
            </a:r>
          </a:p>
        </p:txBody>
      </p:sp>
      <p:sp>
        <p:nvSpPr>
          <p:cNvPr id="188" name="矩形"/>
          <p:cNvSpPr/>
          <p:nvPr/>
        </p:nvSpPr>
        <p:spPr>
          <a:xfrm>
            <a:off x="11902872" y="5012446"/>
            <a:ext cx="2631229" cy="1903817"/>
          </a:xfrm>
          <a:prstGeom prst="rect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9" name="矩形"/>
          <p:cNvSpPr/>
          <p:nvPr/>
        </p:nvSpPr>
        <p:spPr>
          <a:xfrm>
            <a:off x="14719991" y="4808944"/>
            <a:ext cx="3027193" cy="2107319"/>
          </a:xfrm>
          <a:prstGeom prst="rect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0" name="矩形"/>
          <p:cNvSpPr/>
          <p:nvPr/>
        </p:nvSpPr>
        <p:spPr>
          <a:xfrm>
            <a:off x="18709233" y="9489930"/>
            <a:ext cx="2631228" cy="2107319"/>
          </a:xfrm>
          <a:prstGeom prst="rect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局部多云天空下中国山东青岛一座现代贝壳桥的一角" descr="局部多云天空下中国山东青岛一座现代贝壳桥的一角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43300" y="3542548"/>
            <a:ext cx="10916874" cy="66308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截屏2023-02-13 下午3.04.51.png" descr="截屏2023-02-13 下午3.04.5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9257" y="3223632"/>
            <a:ext cx="8412056" cy="69571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3_DynamicLight">
  <a:themeElements>
    <a:clrScheme name="33_DynamicLight">
      <a:dk1>
        <a:srgbClr val="5E5E5E"/>
      </a:dk1>
      <a:lt1>
        <a:srgbClr val="005E00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547</Words>
  <Application>Microsoft Macintosh PowerPoint</Application>
  <PresentationFormat>自定义</PresentationFormat>
  <Paragraphs>57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5" baseType="lpstr">
      <vt:lpstr>Helvetica Neue</vt:lpstr>
      <vt:lpstr>Helvetica Neue Medium</vt:lpstr>
      <vt:lpstr>33_DynamicLight</vt:lpstr>
      <vt:lpstr>Data is Personal</vt:lpstr>
      <vt:lpstr>Background</vt:lpstr>
      <vt:lpstr>Which visualizations do people understand?</vt:lpstr>
      <vt:lpstr>Procedure</vt:lpstr>
      <vt:lpstr>Procedure</vt:lpstr>
      <vt:lpstr>Procedure</vt:lpstr>
      <vt:lpstr>Procedure</vt:lpstr>
      <vt:lpstr>Analysis</vt:lpstr>
      <vt:lpstr>PowerPoint 演示文稿</vt:lpstr>
      <vt:lpstr>Graph G and I</vt:lpstr>
      <vt:lpstr>Infographics</vt:lpstr>
      <vt:lpstr>Unchanged ranking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is Personal</dc:title>
  <cp:lastModifiedBy>朱骥 张</cp:lastModifiedBy>
  <cp:revision>2</cp:revision>
  <dcterms:modified xsi:type="dcterms:W3CDTF">2023-02-22T22:58:17Z</dcterms:modified>
</cp:coreProperties>
</file>